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02" r:id="rId6"/>
    <p:sldId id="505" r:id="rId7"/>
    <p:sldId id="506" r:id="rId8"/>
    <p:sldId id="507" r:id="rId9"/>
    <p:sldId id="467" r:id="rId10"/>
    <p:sldId id="464" r:id="rId11"/>
    <p:sldId id="469" r:id="rId12"/>
    <p:sldId id="508" r:id="rId13"/>
    <p:sldId id="509" r:id="rId14"/>
    <p:sldId id="510" r:id="rId15"/>
    <p:sldId id="511" r:id="rId16"/>
    <p:sldId id="512" r:id="rId17"/>
    <p:sldId id="495" r:id="rId18"/>
    <p:sldId id="475" r:id="rId19"/>
    <p:sldId id="476" r:id="rId20"/>
    <p:sldId id="496" r:id="rId21"/>
    <p:sldId id="499" r:id="rId22"/>
    <p:sldId id="514" r:id="rId23"/>
    <p:sldId id="487" r:id="rId24"/>
    <p:sldId id="497" r:id="rId25"/>
    <p:sldId id="488" r:id="rId26"/>
    <p:sldId id="513" r:id="rId27"/>
    <p:sldId id="490" r:id="rId28"/>
    <p:sldId id="492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JS Core Module" id="{A5353827-F227-4DFD-8A12-1B37009C38BF}">
          <p14:sldIdLst>
            <p14:sldId id="502"/>
            <p14:sldId id="505"/>
            <p14:sldId id="506"/>
            <p14:sldId id="507"/>
          </p14:sldIdLst>
        </p14:section>
        <p14:section name="Course Program" id="{A96F6CA9-F923-4DBD-87E4-AF4DC21056C4}">
          <p14:sldIdLst>
            <p14:sldId id="467"/>
            <p14:sldId id="464"/>
            <p14:sldId id="469"/>
          </p14:sldIdLst>
        </p14:section>
        <p14:section name="Trainers" id="{49EB9BED-3D2B-42CE-82C1-119E8364C41F}">
          <p14:sldIdLst>
            <p14:sldId id="508"/>
            <p14:sldId id="509"/>
            <p14:sldId id="510"/>
            <p14:sldId id="511"/>
            <p14:sldId id="512"/>
          </p14:sldIdLst>
        </p14:section>
        <p14:section name="Course Schedule" id="{DB5BBE82-3EE9-49DE-A08A-9F02D38FC06D}">
          <p14:sldIdLst>
            <p14:sldId id="495"/>
            <p14:sldId id="475"/>
            <p14:sldId id="476"/>
          </p14:sldIdLst>
        </p14:section>
        <p14:section name="Evaluation and Exams" id="{D1F5D419-28A6-4122-BA6E-0EDF48DB2954}">
          <p14:sldIdLst>
            <p14:sldId id="496"/>
            <p14:sldId id="499"/>
            <p14:sldId id="514"/>
            <p14:sldId id="487"/>
            <p14:sldId id="497"/>
          </p14:sldIdLst>
        </p14:section>
        <p14:section name="Resources" id="{96CC1CDB-84AB-4B8B-A303-887466D1B82B}">
          <p14:sldIdLst>
            <p14:sldId id="488"/>
            <p14:sldId id="513"/>
            <p14:sldId id="490"/>
            <p14:sldId id="492"/>
          </p14:sldIdLst>
        </p14:section>
        <p14:section name="Conclusion" id="{CAD93B16-9430-4CD6-BD17-69844E1E5D8E}">
          <p14:sldIdLst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oftuni.bg/courses/javascript-applications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/categories/2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33780" y="3599490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096640"/>
            <a:ext cx="4056432" cy="3015764"/>
            <a:chOff x="3398354" y="656242"/>
            <a:chExt cx="4981574" cy="3703562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45057" y="656242"/>
              <a:ext cx="2412791" cy="1360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Course opening: topics, schedule, trainers, exams, resources</a:t>
            </a:r>
          </a:p>
          <a:p>
            <a:pPr>
              <a:lnSpc>
                <a:spcPct val="120000"/>
              </a:lnSpc>
            </a:pPr>
            <a:r>
              <a:rPr lang="en-US" dirty="0"/>
              <a:t>HTTP, REST Services, Postman</a:t>
            </a:r>
          </a:p>
          <a:p>
            <a:pPr>
              <a:lnSpc>
                <a:spcPct val="120000"/>
              </a:lnSpc>
            </a:pPr>
            <a:r>
              <a:rPr lang="en-US" dirty="0"/>
              <a:t>AJAX and jQuery AJAX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programming and promises</a:t>
            </a:r>
          </a:p>
          <a:p>
            <a:pPr>
              <a:lnSpc>
                <a:spcPct val="120000"/>
              </a:lnSpc>
            </a:pPr>
            <a:r>
              <a:rPr lang="en-US" dirty="0"/>
              <a:t>Creating single-page app with jQuery, AJAX, REST and Firebase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ReactJS</a:t>
            </a:r>
            <a:r>
              <a:rPr lang="en-US" dirty="0"/>
              <a:t>: creating React components with JSX</a:t>
            </a:r>
          </a:p>
          <a:p>
            <a:pPr>
              <a:lnSpc>
                <a:spcPct val="120000"/>
              </a:lnSpc>
            </a:pPr>
            <a:r>
              <a:rPr lang="en-US" dirty="0"/>
              <a:t>MVC Architecture. Routing with Sammy.js</a:t>
            </a:r>
          </a:p>
          <a:p>
            <a:pPr>
              <a:lnSpc>
                <a:spcPct val="120000"/>
              </a:lnSpc>
            </a:pPr>
            <a:r>
              <a:rPr lang="en-US" dirty="0"/>
              <a:t>JS tools and libraries</a:t>
            </a:r>
          </a:p>
          <a:p>
            <a:pPr>
              <a:lnSpc>
                <a:spcPct val="120000"/>
              </a:lnSpc>
            </a:pPr>
            <a:r>
              <a:rPr lang="en-US" dirty="0"/>
              <a:t>Exam preparations + 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93" y="1659923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89795" y="439467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1874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Kazakov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data structures and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Writes mostly in C#, but also knows C, C++,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97" r="6997"/>
          <a:stretch/>
        </p:blipFill>
        <p:spPr>
          <a:xfrm>
            <a:off x="8640366" y="1371600"/>
            <a:ext cx="2818086" cy="32766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481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6958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security and game 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Currently, writes mainly in JavaScript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09" y="1353768"/>
            <a:ext cx="280358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651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15-</a:t>
            </a:r>
            <a:r>
              <a:rPr lang="en-US" dirty="0">
                <a:latin typeface="Consolas" pitchFamily="49" charset="0"/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30-40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 defense: 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Nov – Dec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198" y="155832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Teamwork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/>
              <a:t>%</a:t>
            </a:r>
          </a:p>
          <a:p>
            <a:pPr>
              <a:spcBef>
                <a:spcPts val="18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 (single page app)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logout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 +</a:t>
            </a:r>
            <a:br>
              <a:rPr lang="en-US" dirty="0"/>
            </a:br>
            <a:r>
              <a:rPr lang="en-US" dirty="0"/>
              <a:t>cloud-based back-end (Kinvey)</a:t>
            </a:r>
          </a:p>
          <a:p>
            <a:pPr>
              <a:spcBef>
                <a:spcPts val="1800"/>
              </a:spcBef>
            </a:pPr>
            <a:r>
              <a:rPr lang="en-US" dirty="0"/>
              <a:t>Optionally:</a:t>
            </a:r>
          </a:p>
          <a:p>
            <a:pPr lvl="1"/>
            <a:r>
              <a:rPr lang="en-US" dirty="0"/>
              <a:t>Use </a:t>
            </a:r>
            <a:r>
              <a:rPr lang="en-US" noProof="1"/>
              <a:t>ReactJS</a:t>
            </a:r>
            <a:r>
              <a:rPr lang="en-US" dirty="0"/>
              <a:t> for UI rendering</a:t>
            </a:r>
          </a:p>
          <a:p>
            <a:pPr lvl="1"/>
            <a:r>
              <a:rPr lang="en-US" dirty="0"/>
              <a:t>Use MVC architecture +</a:t>
            </a:r>
            <a:br>
              <a:rPr lang="en-US" dirty="0"/>
            </a:br>
            <a:r>
              <a:rPr lang="en-US" dirty="0"/>
              <a:t>routing (Sammy.js)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75412" y="2788177"/>
            <a:ext cx="5014800" cy="3418251"/>
            <a:chOff x="7085012" y="2667000"/>
            <a:chExt cx="4191000" cy="2902268"/>
          </a:xfrm>
        </p:grpSpPr>
        <p:pic>
          <p:nvPicPr>
            <p:cNvPr id="1026" name="Picture 2" descr="Резултат с изображение за spa single page app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07670" y="3076214"/>
              <a:ext cx="801606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5475" y="2981055"/>
              <a:ext cx="775402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44104" y="4558439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or work alone</a:t>
            </a:r>
          </a:p>
          <a:p>
            <a:pPr lvl="1"/>
            <a:r>
              <a:rPr lang="en-US" dirty="0"/>
              <a:t>Choose your teammates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1524000"/>
            <a:ext cx="3401568" cy="3543300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softuni.bg/courses/javascript-applications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softuni.bg/forum/categories/20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Applications – Course Overview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1620223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85" y="1524000"/>
            <a:ext cx="10452748" cy="2730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1412" y="1724561"/>
            <a:ext cx="73629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319216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5621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612" y="1633043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837" y="334187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4834" y="3341869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9250" y="1467256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9250" y="2754534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9250" y="4041812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6041" y="4041812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MEAN</a:t>
            </a:r>
          </a:p>
          <a:p>
            <a:r>
              <a:rPr lang="en-US"/>
              <a:t>Stack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6041" y="1467256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06041" y="2754534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37092" y="1467256"/>
            <a:ext cx="1171195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 Basics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9250" y="5296680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503437" y="2806406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750906" y="1710428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750905" y="4493332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6436500" y="181036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8266924" y="181036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6436500" y="309806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6436500" y="43857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560890" y="3684977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725327" y="340281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725327" y="4025705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6906041" y="5296680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6436500" y="56406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03812" y="90993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Jan 2017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07772" y="909935"/>
            <a:ext cx="1437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May 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42071" y="909935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Sep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07524" y="1467256"/>
            <a:ext cx="1149488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Web</a:t>
            </a:r>
          </a:p>
        </p:txBody>
      </p:sp>
      <p:sp>
        <p:nvSpPr>
          <p:cNvPr id="35" name="Arrow: Right 34"/>
          <p:cNvSpPr/>
          <p:nvPr/>
        </p:nvSpPr>
        <p:spPr>
          <a:xfrm>
            <a:off x="10017900" y="181036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10419980" y="90993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Jan 2018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34841" y="2754534"/>
            <a:ext cx="1173446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45" name="Arrow: Right 44"/>
          <p:cNvSpPr/>
          <p:nvPr/>
        </p:nvSpPr>
        <p:spPr>
          <a:xfrm>
            <a:off x="8266924" y="309806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6" name="TextBox 45"/>
          <p:cNvSpPr txBox="1"/>
          <p:nvPr/>
        </p:nvSpPr>
        <p:spPr>
          <a:xfrm>
            <a:off x="10507524" y="2748789"/>
            <a:ext cx="1149488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 Basics</a:t>
            </a:r>
          </a:p>
        </p:txBody>
      </p:sp>
      <p:sp>
        <p:nvSpPr>
          <p:cNvPr id="49" name="Arrow: Right 48"/>
          <p:cNvSpPr/>
          <p:nvPr/>
        </p:nvSpPr>
        <p:spPr>
          <a:xfrm>
            <a:off x="10037356" y="3091897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3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34" grpId="0" animBg="1"/>
      <p:bldP spid="35" grpId="0" animBg="1"/>
      <p:bldP spid="38" grpId="0" animBg="1"/>
      <p:bldP spid="45" grpId="0" animBg="1"/>
      <p:bldP spid="46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620578"/>
            <a:ext cx="4981574" cy="3739225"/>
            <a:chOff x="3398354" y="620579"/>
            <a:chExt cx="4981574" cy="3739225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40929" y="620579"/>
              <a:ext cx="255159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Technologies for creating Single Page Apps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Consuming RESTful Services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UI components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ReactJS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-based SPA with AJAX, REST, </a:t>
            </a:r>
            <a:r>
              <a:rPr lang="en-US" noProof="1"/>
              <a:t>mBaaS</a:t>
            </a:r>
            <a:r>
              <a:rPr lang="en-US" dirty="0"/>
              <a:t>, </a:t>
            </a:r>
            <a:r>
              <a:rPr lang="en-US" noProof="1"/>
              <a:t>ReactJS</a:t>
            </a:r>
            <a:r>
              <a:rPr lang="en-US" dirty="0"/>
              <a:t>, routing, Sammy.js, promises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664234"/>
            <a:ext cx="1666251" cy="166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47" y="4117710"/>
            <a:ext cx="159729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949</Words>
  <Application>Microsoft Office PowerPoint</Application>
  <PresentationFormat>Custom</PresentationFormat>
  <Paragraphs>268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JavaScript Applications</vt:lpstr>
      <vt:lpstr>Table of Contents</vt:lpstr>
      <vt:lpstr>Have a Question?</vt:lpstr>
      <vt:lpstr>JS Core Module @ SoftUni</vt:lpstr>
      <vt:lpstr>JS Core Module Goals</vt:lpstr>
      <vt:lpstr>JS Core Module at SoftUni – Timeline</vt:lpstr>
      <vt:lpstr>Professions @ SoftUni</vt:lpstr>
      <vt:lpstr>JavaScript Applications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Trainers Team (4)</vt:lpstr>
      <vt:lpstr>JavaScript Applications</vt:lpstr>
      <vt:lpstr>Training Duration and Schedule</vt:lpstr>
      <vt:lpstr>Why English?</vt:lpstr>
      <vt:lpstr>JavaScript Applications</vt:lpstr>
      <vt:lpstr>Scoring System for the Course</vt:lpstr>
      <vt:lpstr>The Final Exam</vt:lpstr>
      <vt:lpstr>Homework Assignments</vt:lpstr>
      <vt:lpstr>Teamwork Project</vt:lpstr>
      <vt:lpstr>Resources</vt:lpstr>
      <vt:lpstr>Course Web Site, Forum and FB Group</vt:lpstr>
      <vt:lpstr>The Programming Basics Slides and Videos</vt:lpstr>
      <vt:lpstr>Recommended Software</vt:lpstr>
      <vt:lpstr>JavaScript Applications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 – Course Overview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33</cp:revision>
  <dcterms:created xsi:type="dcterms:W3CDTF">2014-01-02T17:00:34Z</dcterms:created>
  <dcterms:modified xsi:type="dcterms:W3CDTF">2016-11-18T14:32:39Z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